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71" r:id="rId3"/>
    <p:sldId id="257" r:id="rId4"/>
    <p:sldId id="258" r:id="rId5"/>
    <p:sldId id="270" r:id="rId6"/>
    <p:sldId id="260" r:id="rId7"/>
    <p:sldId id="261" r:id="rId8"/>
    <p:sldId id="262" r:id="rId9"/>
    <p:sldId id="263" r:id="rId10"/>
    <p:sldId id="264" r:id="rId11"/>
    <p:sldId id="265" r:id="rId12"/>
    <p:sldId id="266" r:id="rId13"/>
    <p:sldId id="267" r:id="rId14"/>
    <p:sldId id="268" r:id="rId15"/>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08" y="-15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066E89A0-E22C-4384-80B8-E365F8603287}" type="datetimeFigureOut">
              <a:rPr lang="en-US" smtClean="0"/>
              <a:pPr/>
              <a:t>3/17/2010</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125EABE7-A211-4F14-BFE6-C9F39D085343}"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D717576F-CEEB-44AC-A91F-C05A2ACD58B4}" type="datetimeFigureOut">
              <a:rPr lang="en-US" smtClean="0"/>
              <a:pPr/>
              <a:t>3/17/2010</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5C821771-B344-4AE0-94EF-91A11F66579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C821771-B344-4AE0-94EF-91A11F665796}" type="slidenum">
              <a:rPr lang="en-US" smtClean="0"/>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3/17/2010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3/17/2010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3/17/2010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3/17/2010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juliaplummer.com/curriculum/" TargetMode="External"/><Relationship Id="rId2" Type="http://schemas.openxmlformats.org/officeDocument/2006/relationships/hyperlink" Target="mailto:plummerj@arcadia.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juliaplummer.com/curriculu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Using Children’s Observations to Guide Explanations in Astronomy</a:t>
            </a:r>
            <a:endParaRPr lang="en-US" dirty="0"/>
          </a:p>
        </p:txBody>
      </p:sp>
      <p:sp>
        <p:nvSpPr>
          <p:cNvPr id="3" name="Subtitle 2"/>
          <p:cNvSpPr>
            <a:spLocks noGrp="1"/>
          </p:cNvSpPr>
          <p:nvPr>
            <p:ph type="subTitle" idx="1"/>
          </p:nvPr>
        </p:nvSpPr>
        <p:spPr>
          <a:xfrm>
            <a:off x="1371600" y="3886200"/>
            <a:ext cx="6400800" cy="2057400"/>
          </a:xfrm>
        </p:spPr>
        <p:txBody>
          <a:bodyPr>
            <a:normAutofit fontScale="55000" lnSpcReduction="20000"/>
          </a:bodyPr>
          <a:lstStyle/>
          <a:p>
            <a:r>
              <a:rPr lang="en-US" dirty="0" smtClean="0"/>
              <a:t>Julia Plummer</a:t>
            </a:r>
          </a:p>
          <a:p>
            <a:r>
              <a:rPr lang="en-US" dirty="0" smtClean="0"/>
              <a:t>Arcadia University</a:t>
            </a:r>
          </a:p>
          <a:p>
            <a:endParaRPr lang="en-US" dirty="0" smtClean="0"/>
          </a:p>
          <a:p>
            <a:r>
              <a:rPr lang="en-US" dirty="0" smtClean="0"/>
              <a:t>Cynthia Slagle</a:t>
            </a:r>
          </a:p>
          <a:p>
            <a:r>
              <a:rPr lang="en-US" dirty="0" smtClean="0"/>
              <a:t>Colonial School District</a:t>
            </a:r>
          </a:p>
          <a:p>
            <a:endParaRPr lang="en-US" dirty="0" smtClean="0"/>
          </a:p>
          <a:p>
            <a:r>
              <a:rPr lang="en-US" dirty="0" smtClean="0"/>
              <a:t>March 18, 2010</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Implemented kinesthetic curriculum in 3</a:t>
            </a:r>
            <a:r>
              <a:rPr lang="en-US" baseline="30000" dirty="0" smtClean="0"/>
              <a:t>rd</a:t>
            </a:r>
            <a:r>
              <a:rPr lang="en-US" dirty="0" smtClean="0"/>
              <a:t> grade classrooms</a:t>
            </a:r>
            <a:endParaRPr lang="en-US" dirty="0"/>
          </a:p>
        </p:txBody>
      </p:sp>
      <p:sp>
        <p:nvSpPr>
          <p:cNvPr id="3" name="Content Placeholder 2"/>
          <p:cNvSpPr>
            <a:spLocks noGrp="1"/>
          </p:cNvSpPr>
          <p:nvPr>
            <p:ph idx="1"/>
          </p:nvPr>
        </p:nvSpPr>
        <p:spPr/>
        <p:txBody>
          <a:bodyPr>
            <a:normAutofit fontScale="92500"/>
          </a:bodyPr>
          <a:lstStyle/>
          <a:p>
            <a:r>
              <a:rPr lang="en-US" sz="2400" dirty="0" smtClean="0"/>
              <a:t>Analysis not complete but results look favorable (greater improvement than traditional)</a:t>
            </a:r>
          </a:p>
          <a:p>
            <a:pPr lvl="1"/>
            <a:r>
              <a:rPr lang="en-US" sz="2000" dirty="0" smtClean="0"/>
              <a:t>Belief that their students are learning more now than before.</a:t>
            </a:r>
          </a:p>
          <a:p>
            <a:pPr lvl="0"/>
            <a:r>
              <a:rPr lang="en-US" sz="2400" dirty="0" smtClean="0"/>
              <a:t>Teachers report high levels of enjoyment in teaching the new strategies</a:t>
            </a:r>
          </a:p>
          <a:p>
            <a:pPr lvl="0"/>
            <a:r>
              <a:rPr lang="en-US" sz="2400" dirty="0" smtClean="0"/>
              <a:t>Teachers now have a better understanding of content and strategies</a:t>
            </a:r>
          </a:p>
          <a:p>
            <a:endParaRPr lang="en-US" sz="2400" dirty="0" smtClean="0"/>
          </a:p>
          <a:p>
            <a:pPr>
              <a:buNone/>
            </a:pPr>
            <a:r>
              <a:rPr lang="en-US" sz="2400" i="1" dirty="0" smtClean="0">
                <a:solidFill>
                  <a:schemeClr val="tx2"/>
                </a:solidFill>
              </a:rPr>
              <a:t>I think the kinesthetic stuff really helped. You can only show so many videos. I think that getting them up and moving and having the appropriate materials really is key…. Getting them to use their body… and actually be earth while we had the sun in the middle of the room really helped…</a:t>
            </a:r>
            <a:r>
              <a:rPr lang="en-US" sz="2400" dirty="0" smtClean="0">
                <a:solidFill>
                  <a:schemeClr val="tx2"/>
                </a:solidFill>
              </a:rPr>
              <a:t>(Teacher A, 3</a:t>
            </a:r>
            <a:r>
              <a:rPr lang="en-US" sz="2400" baseline="30000" dirty="0" smtClean="0">
                <a:solidFill>
                  <a:schemeClr val="tx2"/>
                </a:solidFill>
              </a:rPr>
              <a:t>rd</a:t>
            </a:r>
            <a:r>
              <a:rPr lang="en-US" sz="2400" dirty="0" smtClean="0">
                <a:solidFill>
                  <a:schemeClr val="tx2"/>
                </a:solidFill>
              </a:rPr>
              <a:t> grade) </a:t>
            </a:r>
            <a:endParaRPr lang="en-US" sz="2400" i="1" dirty="0">
              <a:solidFill>
                <a:schemeClr val="tx2"/>
              </a:solidFill>
            </a:endParaRPr>
          </a:p>
        </p:txBody>
      </p:sp>
      <p:sp>
        <p:nvSpPr>
          <p:cNvPr id="4" name="Rectangle 3"/>
          <p:cNvSpPr/>
          <p:nvPr/>
        </p:nvSpPr>
        <p:spPr>
          <a:xfrm>
            <a:off x="0" y="6211669"/>
            <a:ext cx="9144000" cy="646331"/>
          </a:xfrm>
          <a:prstGeom prst="rect">
            <a:avLst/>
          </a:prstGeom>
        </p:spPr>
        <p:txBody>
          <a:bodyPr wrap="square">
            <a:spAutoFit/>
          </a:bodyPr>
          <a:lstStyle/>
          <a:p>
            <a:r>
              <a:rPr lang="en-US" dirty="0" smtClean="0">
                <a:solidFill>
                  <a:schemeClr val="bg1">
                    <a:lumMod val="50000"/>
                  </a:schemeClr>
                </a:solidFill>
              </a:rPr>
              <a:t>   </a:t>
            </a:r>
            <a:r>
              <a:rPr lang="en-US" dirty="0" smtClean="0">
                <a:solidFill>
                  <a:schemeClr val="accent3">
                    <a:lumMod val="50000"/>
                  </a:schemeClr>
                </a:solidFill>
              </a:rPr>
              <a:t>NSTA 2010					Julia Plummer (Arcadia University) </a:t>
            </a:r>
          </a:p>
          <a:p>
            <a:r>
              <a:rPr lang="en-US" dirty="0" smtClean="0">
                <a:solidFill>
                  <a:schemeClr val="accent3">
                    <a:lumMod val="50000"/>
                  </a:schemeClr>
                </a:solidFill>
              </a:rPr>
              <a:t>   Using Children’s Observations		          Cynthia Slagle (Colonial School District)</a:t>
            </a:r>
            <a:endParaRPr lang="en-US" dirty="0">
              <a:solidFill>
                <a:schemeClr val="accent3">
                  <a:lumMod val="50000"/>
                </a:schemeClr>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i="1" dirty="0" smtClean="0">
                <a:solidFill>
                  <a:schemeClr val="accent2">
                    <a:lumMod val="50000"/>
                  </a:schemeClr>
                </a:solidFill>
              </a:rPr>
              <a:t>I do think to be honest the initial lessons of the earth’s rotation and revolution are so critical because I think everything else really builds upon that. So as much as, that is one of the most basic concepts, I think that is really, really important.  And then … as far as teaching strategies go I think [there is a] need for materials and really getting the kids out of the textbook and do it themselves see it be done, and really try it for themselves, make observations and ask questions. </a:t>
            </a:r>
            <a:r>
              <a:rPr lang="en-US" dirty="0" smtClean="0">
                <a:solidFill>
                  <a:schemeClr val="accent2">
                    <a:lumMod val="50000"/>
                  </a:schemeClr>
                </a:solidFill>
              </a:rPr>
              <a:t>(Teacher B, 3</a:t>
            </a:r>
            <a:r>
              <a:rPr lang="en-US" baseline="30000" dirty="0" smtClean="0">
                <a:solidFill>
                  <a:schemeClr val="accent2">
                    <a:lumMod val="50000"/>
                  </a:schemeClr>
                </a:solidFill>
              </a:rPr>
              <a:t>rd</a:t>
            </a:r>
            <a:r>
              <a:rPr lang="en-US" dirty="0" smtClean="0">
                <a:solidFill>
                  <a:schemeClr val="accent2">
                    <a:lumMod val="50000"/>
                  </a:schemeClr>
                </a:solidFill>
              </a:rPr>
              <a:t> grade)</a:t>
            </a:r>
          </a:p>
          <a:p>
            <a:endParaRPr lang="en-US" dirty="0"/>
          </a:p>
        </p:txBody>
      </p:sp>
      <p:sp>
        <p:nvSpPr>
          <p:cNvPr id="4" name="Rectangle 3"/>
          <p:cNvSpPr/>
          <p:nvPr/>
        </p:nvSpPr>
        <p:spPr>
          <a:xfrm>
            <a:off x="0" y="6211669"/>
            <a:ext cx="9144000" cy="646331"/>
          </a:xfrm>
          <a:prstGeom prst="rect">
            <a:avLst/>
          </a:prstGeom>
        </p:spPr>
        <p:txBody>
          <a:bodyPr wrap="square">
            <a:spAutoFit/>
          </a:bodyPr>
          <a:lstStyle/>
          <a:p>
            <a:r>
              <a:rPr lang="en-US" dirty="0" smtClean="0">
                <a:solidFill>
                  <a:schemeClr val="bg1">
                    <a:lumMod val="50000"/>
                  </a:schemeClr>
                </a:solidFill>
              </a:rPr>
              <a:t>   </a:t>
            </a:r>
            <a:r>
              <a:rPr lang="en-US" dirty="0" smtClean="0">
                <a:solidFill>
                  <a:schemeClr val="accent3">
                    <a:lumMod val="50000"/>
                  </a:schemeClr>
                </a:solidFill>
              </a:rPr>
              <a:t>NSTA 2010					Julia Plummer (Arcadia University) </a:t>
            </a:r>
          </a:p>
          <a:p>
            <a:r>
              <a:rPr lang="en-US" dirty="0" smtClean="0">
                <a:solidFill>
                  <a:schemeClr val="accent3">
                    <a:lumMod val="50000"/>
                  </a:schemeClr>
                </a:solidFill>
              </a:rPr>
              <a:t>   Using Children’s Observations		          Cynthia Slagle (Colonial School District)</a:t>
            </a:r>
            <a:endParaRPr lang="en-US" dirty="0">
              <a:solidFill>
                <a:schemeClr val="accent3">
                  <a:lumMod val="50000"/>
                </a:schemeClr>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20000"/>
          </a:bodyPr>
          <a:lstStyle/>
          <a:p>
            <a:r>
              <a:rPr lang="en-US" i="1" dirty="0" smtClean="0">
                <a:solidFill>
                  <a:schemeClr val="accent3">
                    <a:lumMod val="50000"/>
                  </a:schemeClr>
                </a:solidFill>
              </a:rPr>
              <a:t>Honestly the I think all of the resources and the modeling, and letting the kids actually hold the models and do it themselves was most helpful. Because in the beginning I think that a lot of teachers just tend to just show them and think that they understand it but then actually putting it in their hands and saying “well, now explain it to a partner and your partner can explain it to you; or explain it to me” so I can hear their thinking, was most helpful for so many of these lesson to just actually make it hands on for them so they can understand it so much better than if I’m just showing them.</a:t>
            </a:r>
            <a:r>
              <a:rPr lang="en-US" i="1" dirty="0">
                <a:solidFill>
                  <a:schemeClr val="accent3">
                    <a:lumMod val="50000"/>
                  </a:schemeClr>
                </a:solidFill>
              </a:rPr>
              <a:t> </a:t>
            </a:r>
            <a:r>
              <a:rPr lang="en-US" dirty="0" smtClean="0">
                <a:solidFill>
                  <a:schemeClr val="accent3">
                    <a:lumMod val="50000"/>
                  </a:schemeClr>
                </a:solidFill>
              </a:rPr>
              <a:t>(Teacher C, 3</a:t>
            </a:r>
            <a:r>
              <a:rPr lang="en-US" baseline="30000" dirty="0" smtClean="0">
                <a:solidFill>
                  <a:schemeClr val="accent3">
                    <a:lumMod val="50000"/>
                  </a:schemeClr>
                </a:solidFill>
              </a:rPr>
              <a:t>rd</a:t>
            </a:r>
            <a:r>
              <a:rPr lang="en-US" dirty="0" smtClean="0">
                <a:solidFill>
                  <a:schemeClr val="accent3">
                    <a:lumMod val="50000"/>
                  </a:schemeClr>
                </a:solidFill>
              </a:rPr>
              <a:t> grade)</a:t>
            </a:r>
          </a:p>
        </p:txBody>
      </p:sp>
      <p:sp>
        <p:nvSpPr>
          <p:cNvPr id="4" name="Rectangle 3"/>
          <p:cNvSpPr/>
          <p:nvPr/>
        </p:nvSpPr>
        <p:spPr>
          <a:xfrm>
            <a:off x="0" y="6211669"/>
            <a:ext cx="9144000" cy="646331"/>
          </a:xfrm>
          <a:prstGeom prst="rect">
            <a:avLst/>
          </a:prstGeom>
        </p:spPr>
        <p:txBody>
          <a:bodyPr wrap="square">
            <a:spAutoFit/>
          </a:bodyPr>
          <a:lstStyle/>
          <a:p>
            <a:r>
              <a:rPr lang="en-US" dirty="0" smtClean="0">
                <a:solidFill>
                  <a:schemeClr val="bg1">
                    <a:lumMod val="50000"/>
                  </a:schemeClr>
                </a:solidFill>
              </a:rPr>
              <a:t>   </a:t>
            </a:r>
            <a:r>
              <a:rPr lang="en-US" dirty="0" smtClean="0">
                <a:solidFill>
                  <a:schemeClr val="accent3">
                    <a:lumMod val="50000"/>
                  </a:schemeClr>
                </a:solidFill>
              </a:rPr>
              <a:t>NSTA 2010					Julia Plummer (Arcadia University) </a:t>
            </a:r>
          </a:p>
          <a:p>
            <a:r>
              <a:rPr lang="en-US" dirty="0" smtClean="0">
                <a:solidFill>
                  <a:schemeClr val="accent3">
                    <a:lumMod val="50000"/>
                  </a:schemeClr>
                </a:solidFill>
              </a:rPr>
              <a:t>   Using Children’s Observations		          Cynthia Slagle (Colonial School District)</a:t>
            </a:r>
            <a:endParaRPr lang="en-US" dirty="0">
              <a:solidFill>
                <a:schemeClr val="accent3">
                  <a:lumMod val="50000"/>
                </a:schemeClr>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Return to the Main Themes</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To conclude, our research suggests the following three main points about learning astronomy in elementary school:</a:t>
            </a:r>
          </a:p>
          <a:p>
            <a:pPr marL="514350" lvl="0" indent="-514350">
              <a:buFont typeface="+mj-lt"/>
              <a:buAutoNum type="arabicPeriod"/>
            </a:pPr>
            <a:r>
              <a:rPr lang="en-US" dirty="0" smtClean="0">
                <a:solidFill>
                  <a:schemeClr val="accent3">
                    <a:lumMod val="50000"/>
                  </a:schemeClr>
                </a:solidFill>
              </a:rPr>
              <a:t>Instruction should focus on children learning observable patterns and then explaining those patterns through the use of the actual motions of celestial objects.</a:t>
            </a:r>
          </a:p>
          <a:p>
            <a:pPr marL="514350" lvl="0" indent="-514350">
              <a:buFont typeface="+mj-lt"/>
              <a:buAutoNum type="arabicPeriod"/>
            </a:pPr>
            <a:r>
              <a:rPr lang="en-US" dirty="0" smtClean="0">
                <a:solidFill>
                  <a:schemeClr val="accent2">
                    <a:lumMod val="50000"/>
                  </a:schemeClr>
                </a:solidFill>
              </a:rPr>
              <a:t>Teachers need to be aware of and respond to children’s prior knowledge and alternative ideas about celestial motion.</a:t>
            </a:r>
          </a:p>
          <a:p>
            <a:pPr marL="514350" lvl="0" indent="-514350">
              <a:buFont typeface="+mj-lt"/>
              <a:buAutoNum type="arabicPeriod"/>
            </a:pPr>
            <a:r>
              <a:rPr lang="en-US" dirty="0" smtClean="0">
                <a:solidFill>
                  <a:schemeClr val="tx2"/>
                </a:solidFill>
              </a:rPr>
              <a:t>Learning celestial motion requires that ALL children are involved kinesthetically and with their own personal use of models.  </a:t>
            </a:r>
          </a:p>
          <a:p>
            <a:endParaRPr lang="en-US" dirty="0"/>
          </a:p>
        </p:txBody>
      </p:sp>
      <p:sp>
        <p:nvSpPr>
          <p:cNvPr id="4" name="Rectangle 3"/>
          <p:cNvSpPr/>
          <p:nvPr/>
        </p:nvSpPr>
        <p:spPr>
          <a:xfrm>
            <a:off x="0" y="6211669"/>
            <a:ext cx="9144000" cy="646331"/>
          </a:xfrm>
          <a:prstGeom prst="rect">
            <a:avLst/>
          </a:prstGeom>
        </p:spPr>
        <p:txBody>
          <a:bodyPr wrap="square">
            <a:spAutoFit/>
          </a:bodyPr>
          <a:lstStyle/>
          <a:p>
            <a:r>
              <a:rPr lang="en-US" dirty="0" smtClean="0">
                <a:solidFill>
                  <a:schemeClr val="bg1">
                    <a:lumMod val="50000"/>
                  </a:schemeClr>
                </a:solidFill>
              </a:rPr>
              <a:t>   </a:t>
            </a:r>
            <a:r>
              <a:rPr lang="en-US" dirty="0" smtClean="0">
                <a:solidFill>
                  <a:schemeClr val="accent3">
                    <a:lumMod val="50000"/>
                  </a:schemeClr>
                </a:solidFill>
              </a:rPr>
              <a:t>NSTA 2010					Julia Plummer (Arcadia University) </a:t>
            </a:r>
          </a:p>
          <a:p>
            <a:r>
              <a:rPr lang="en-US" dirty="0" smtClean="0">
                <a:solidFill>
                  <a:schemeClr val="accent3">
                    <a:lumMod val="50000"/>
                  </a:schemeClr>
                </a:solidFill>
              </a:rPr>
              <a:t>   Using Children’s Observations		          Cynthia Slagle (Colonial School District)</a:t>
            </a:r>
            <a:endParaRPr lang="en-US" dirty="0">
              <a:solidFill>
                <a:schemeClr val="accent3">
                  <a:lumMod val="50000"/>
                </a:schemeClr>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lgn="ctr">
              <a:buNone/>
            </a:pPr>
            <a:r>
              <a:rPr lang="en-US" dirty="0" smtClean="0"/>
              <a:t>Thank you!</a:t>
            </a:r>
          </a:p>
          <a:p>
            <a:pPr algn="ctr">
              <a:buNone/>
            </a:pPr>
            <a:endParaRPr lang="en-US" dirty="0" smtClean="0"/>
          </a:p>
          <a:p>
            <a:pPr algn="ctr">
              <a:buNone/>
            </a:pPr>
            <a:r>
              <a:rPr lang="en-US" dirty="0" smtClean="0"/>
              <a:t>Questions?</a:t>
            </a:r>
          </a:p>
          <a:p>
            <a:pPr algn="ctr">
              <a:buNone/>
            </a:pPr>
            <a:endParaRPr lang="en-US" dirty="0" smtClean="0"/>
          </a:p>
          <a:p>
            <a:pPr algn="ctr">
              <a:buNone/>
            </a:pPr>
            <a:r>
              <a:rPr lang="en-US" sz="2800" i="1" dirty="0" smtClean="0"/>
              <a:t>Contact: Julia Plummer</a:t>
            </a:r>
          </a:p>
          <a:p>
            <a:pPr algn="ctr">
              <a:buNone/>
            </a:pPr>
            <a:r>
              <a:rPr lang="en-US" sz="2400" i="1" dirty="0" smtClean="0">
                <a:hlinkClick r:id="rId2"/>
              </a:rPr>
              <a:t>plummerj@arcadia.edu</a:t>
            </a:r>
            <a:endParaRPr lang="en-US" sz="2400" i="1" dirty="0" smtClean="0"/>
          </a:p>
          <a:p>
            <a:pPr algn="ctr">
              <a:buNone/>
            </a:pPr>
            <a:r>
              <a:rPr lang="en-US" sz="2400" i="1" dirty="0" smtClean="0">
                <a:hlinkClick r:id="rId3"/>
              </a:rPr>
              <a:t>http://www.juliaplummer.com/curriculum/</a:t>
            </a:r>
            <a:r>
              <a:rPr lang="en-US" sz="2400" i="1" dirty="0" smtClean="0"/>
              <a:t> </a:t>
            </a:r>
            <a:endParaRPr lang="en-US" sz="2400" i="1" dirty="0"/>
          </a:p>
        </p:txBody>
      </p:sp>
      <p:sp>
        <p:nvSpPr>
          <p:cNvPr id="4" name="Rectangle 3"/>
          <p:cNvSpPr/>
          <p:nvPr/>
        </p:nvSpPr>
        <p:spPr>
          <a:xfrm>
            <a:off x="0" y="6211669"/>
            <a:ext cx="9144000" cy="646331"/>
          </a:xfrm>
          <a:prstGeom prst="rect">
            <a:avLst/>
          </a:prstGeom>
        </p:spPr>
        <p:txBody>
          <a:bodyPr wrap="square">
            <a:spAutoFit/>
          </a:bodyPr>
          <a:lstStyle/>
          <a:p>
            <a:r>
              <a:rPr lang="en-US" dirty="0" smtClean="0">
                <a:solidFill>
                  <a:schemeClr val="bg1">
                    <a:lumMod val="50000"/>
                  </a:schemeClr>
                </a:solidFill>
              </a:rPr>
              <a:t>   </a:t>
            </a:r>
            <a:r>
              <a:rPr lang="en-US" dirty="0" smtClean="0">
                <a:solidFill>
                  <a:schemeClr val="accent3">
                    <a:lumMod val="50000"/>
                  </a:schemeClr>
                </a:solidFill>
              </a:rPr>
              <a:t>NSTA 2010					Julia Plummer (Arcadia University) </a:t>
            </a:r>
          </a:p>
          <a:p>
            <a:r>
              <a:rPr lang="en-US" dirty="0" smtClean="0">
                <a:solidFill>
                  <a:schemeClr val="accent3">
                    <a:lumMod val="50000"/>
                  </a:schemeClr>
                </a:solidFill>
              </a:rPr>
              <a:t>   Using Children’s Observations		          Cynthia Slagle (Colonial School District)</a:t>
            </a:r>
            <a:endParaRPr lang="en-US" dirty="0">
              <a:solidFill>
                <a:schemeClr val="accent3">
                  <a:lumMod val="50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Download materials from this session</a:t>
            </a:r>
            <a:endParaRPr lang="en-US" dirty="0"/>
          </a:p>
        </p:txBody>
      </p:sp>
      <p:sp>
        <p:nvSpPr>
          <p:cNvPr id="3" name="Content Placeholder 2"/>
          <p:cNvSpPr>
            <a:spLocks noGrp="1"/>
          </p:cNvSpPr>
          <p:nvPr>
            <p:ph idx="1"/>
          </p:nvPr>
        </p:nvSpPr>
        <p:spPr>
          <a:xfrm>
            <a:off x="2438400" y="1600200"/>
            <a:ext cx="6248400" cy="4525963"/>
          </a:xfrm>
        </p:spPr>
        <p:txBody>
          <a:bodyPr/>
          <a:lstStyle/>
          <a:p>
            <a:r>
              <a:rPr lang="en-US" sz="2400" dirty="0" smtClean="0">
                <a:hlinkClick r:id="rId2"/>
              </a:rPr>
              <a:t>http://www.juliaplummer.com/curriculum</a:t>
            </a:r>
            <a:endParaRPr lang="en-US" sz="2400" dirty="0" smtClean="0"/>
          </a:p>
          <a:p>
            <a:r>
              <a:rPr lang="en-US" dirty="0" smtClean="0"/>
              <a:t>Lesson plans (sun, moon, stars, and phases of the moon)</a:t>
            </a:r>
          </a:p>
          <a:p>
            <a:r>
              <a:rPr lang="en-US" dirty="0" smtClean="0"/>
              <a:t>Research results and analysis</a:t>
            </a:r>
          </a:p>
          <a:p>
            <a:r>
              <a:rPr lang="en-US" dirty="0" smtClean="0"/>
              <a:t>Materials lists and suggested online purchase URLs</a:t>
            </a:r>
          </a:p>
          <a:p>
            <a:r>
              <a:rPr lang="en-US" dirty="0" smtClean="0"/>
              <a:t>Links to related resources</a:t>
            </a:r>
          </a:p>
          <a:p>
            <a:endParaRPr lang="en-US" dirty="0"/>
          </a:p>
        </p:txBody>
      </p:sp>
      <p:pic>
        <p:nvPicPr>
          <p:cNvPr id="1026" name="Picture 2"/>
          <p:cNvPicPr>
            <a:picLocks noChangeAspect="1" noChangeArrowheads="1"/>
          </p:cNvPicPr>
          <p:nvPr/>
        </p:nvPicPr>
        <p:blipFill>
          <a:blip r:embed="rId3" cstate="print"/>
          <a:srcRect/>
          <a:stretch>
            <a:fillRect/>
          </a:stretch>
        </p:blipFill>
        <p:spPr bwMode="auto">
          <a:xfrm>
            <a:off x="152400" y="1447800"/>
            <a:ext cx="2324100" cy="2324100"/>
          </a:xfrm>
          <a:prstGeom prst="rect">
            <a:avLst/>
          </a:prstGeom>
          <a:noFill/>
          <a:ln w="9525">
            <a:noFill/>
            <a:miter lim="800000"/>
            <a:headEnd/>
            <a:tailEnd/>
          </a:ln>
        </p:spPr>
      </p:pic>
      <p:sp>
        <p:nvSpPr>
          <p:cNvPr id="5" name="Rectangle 4"/>
          <p:cNvSpPr/>
          <p:nvPr/>
        </p:nvSpPr>
        <p:spPr>
          <a:xfrm>
            <a:off x="0" y="6211669"/>
            <a:ext cx="9144000" cy="646331"/>
          </a:xfrm>
          <a:prstGeom prst="rect">
            <a:avLst/>
          </a:prstGeom>
        </p:spPr>
        <p:txBody>
          <a:bodyPr wrap="square">
            <a:spAutoFit/>
          </a:bodyPr>
          <a:lstStyle/>
          <a:p>
            <a:r>
              <a:rPr lang="en-US" dirty="0" smtClean="0">
                <a:solidFill>
                  <a:schemeClr val="bg1">
                    <a:lumMod val="50000"/>
                  </a:schemeClr>
                </a:solidFill>
              </a:rPr>
              <a:t>   </a:t>
            </a:r>
            <a:r>
              <a:rPr lang="en-US" dirty="0" smtClean="0">
                <a:solidFill>
                  <a:schemeClr val="accent3">
                    <a:lumMod val="50000"/>
                  </a:schemeClr>
                </a:solidFill>
              </a:rPr>
              <a:t>NSTA 2010					Julia Plummer (Arcadia University) </a:t>
            </a:r>
          </a:p>
          <a:p>
            <a:r>
              <a:rPr lang="en-US" dirty="0" smtClean="0">
                <a:solidFill>
                  <a:schemeClr val="accent3">
                    <a:lumMod val="50000"/>
                  </a:schemeClr>
                </a:solidFill>
              </a:rPr>
              <a:t>   Using Children’s Observations		          Cynthia Slagle (Colonial School District)</a:t>
            </a:r>
            <a:endParaRPr lang="en-US" dirty="0">
              <a:solidFill>
                <a:schemeClr val="accent3">
                  <a:lumMod val="50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Three goals for this session</a:t>
            </a:r>
            <a:endParaRPr lang="en-US" dirty="0"/>
          </a:p>
        </p:txBody>
      </p:sp>
      <p:sp>
        <p:nvSpPr>
          <p:cNvPr id="3" name="Content Placeholder 2"/>
          <p:cNvSpPr>
            <a:spLocks noGrp="1"/>
          </p:cNvSpPr>
          <p:nvPr>
            <p:ph idx="1"/>
          </p:nvPr>
        </p:nvSpPr>
        <p:spPr/>
        <p:txBody>
          <a:bodyPr>
            <a:normAutofit lnSpcReduction="10000"/>
          </a:bodyPr>
          <a:lstStyle/>
          <a:p>
            <a:pPr marL="514350" lvl="0" indent="-514350">
              <a:buFont typeface="+mj-lt"/>
              <a:buAutoNum type="arabicPeriod"/>
            </a:pPr>
            <a:r>
              <a:rPr lang="en-US" sz="2800" dirty="0" smtClean="0">
                <a:solidFill>
                  <a:schemeClr val="accent3">
                    <a:lumMod val="50000"/>
                  </a:schemeClr>
                </a:solidFill>
              </a:rPr>
              <a:t>Instruction should focus on children learning observable patterns and then explaining those patterns through the use of the actual motions of celestial objects.</a:t>
            </a:r>
          </a:p>
          <a:p>
            <a:pPr marL="514350" lvl="0" indent="-514350">
              <a:buFont typeface="+mj-lt"/>
              <a:buAutoNum type="arabicPeriod"/>
            </a:pPr>
            <a:r>
              <a:rPr lang="en-US" sz="2800" dirty="0" smtClean="0">
                <a:solidFill>
                  <a:schemeClr val="accent2">
                    <a:lumMod val="50000"/>
                  </a:schemeClr>
                </a:solidFill>
              </a:rPr>
              <a:t>Teachers need to be aware of and respond to children’s prior knowledge and alternative ideas about celestial motion.</a:t>
            </a:r>
          </a:p>
          <a:p>
            <a:pPr marL="514350" lvl="0" indent="-514350">
              <a:buFont typeface="+mj-lt"/>
              <a:buAutoNum type="arabicPeriod"/>
            </a:pPr>
            <a:r>
              <a:rPr lang="en-US" sz="2800" dirty="0" smtClean="0">
                <a:solidFill>
                  <a:schemeClr val="tx2"/>
                </a:solidFill>
              </a:rPr>
              <a:t>Learning celestial motion requires that ALL children are involved kinesthetically and with their own personal use of models.  </a:t>
            </a:r>
          </a:p>
          <a:p>
            <a:pPr>
              <a:buNone/>
            </a:pPr>
            <a:endParaRPr lang="en-US" dirty="0"/>
          </a:p>
        </p:txBody>
      </p:sp>
      <p:sp>
        <p:nvSpPr>
          <p:cNvPr id="5" name="Rectangle 4"/>
          <p:cNvSpPr/>
          <p:nvPr/>
        </p:nvSpPr>
        <p:spPr>
          <a:xfrm>
            <a:off x="0" y="6211669"/>
            <a:ext cx="9144000" cy="646331"/>
          </a:xfrm>
          <a:prstGeom prst="rect">
            <a:avLst/>
          </a:prstGeom>
        </p:spPr>
        <p:txBody>
          <a:bodyPr wrap="square">
            <a:spAutoFit/>
          </a:bodyPr>
          <a:lstStyle/>
          <a:p>
            <a:r>
              <a:rPr lang="en-US" dirty="0" smtClean="0">
                <a:solidFill>
                  <a:schemeClr val="bg1">
                    <a:lumMod val="50000"/>
                  </a:schemeClr>
                </a:solidFill>
              </a:rPr>
              <a:t>   </a:t>
            </a:r>
            <a:r>
              <a:rPr lang="en-US" dirty="0" smtClean="0">
                <a:solidFill>
                  <a:schemeClr val="accent3">
                    <a:lumMod val="50000"/>
                  </a:schemeClr>
                </a:solidFill>
              </a:rPr>
              <a:t>NSTA 2010					Julia Plummer (Arcadia University) </a:t>
            </a:r>
          </a:p>
          <a:p>
            <a:r>
              <a:rPr lang="en-US" dirty="0" smtClean="0">
                <a:solidFill>
                  <a:schemeClr val="accent3">
                    <a:lumMod val="50000"/>
                  </a:schemeClr>
                </a:solidFill>
              </a:rPr>
              <a:t>   Using Children’s Observations		          Cynthia Slagle (Colonial School District)</a:t>
            </a:r>
            <a:endParaRPr lang="en-US" dirty="0">
              <a:solidFill>
                <a:schemeClr val="accent3">
                  <a:lumMod val="50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Kinesthetic learning</a:t>
            </a:r>
            <a:endParaRPr lang="en-US" dirty="0"/>
          </a:p>
        </p:txBody>
      </p:sp>
      <p:sp>
        <p:nvSpPr>
          <p:cNvPr id="3" name="Content Placeholder 2"/>
          <p:cNvSpPr>
            <a:spLocks noGrp="1"/>
          </p:cNvSpPr>
          <p:nvPr>
            <p:ph idx="1"/>
          </p:nvPr>
        </p:nvSpPr>
        <p:spPr/>
        <p:txBody>
          <a:bodyPr/>
          <a:lstStyle/>
          <a:p>
            <a:pPr>
              <a:buNone/>
            </a:pPr>
            <a:r>
              <a:rPr lang="en-US" sz="2800" dirty="0" smtClean="0"/>
              <a:t>The focus of the lessons that we are giving you here is </a:t>
            </a:r>
            <a:r>
              <a:rPr lang="en-US" sz="2800" b="1" dirty="0" smtClean="0"/>
              <a:t>kinesthetic.  </a:t>
            </a:r>
            <a:r>
              <a:rPr lang="en-US" sz="2800" dirty="0" smtClean="0"/>
              <a:t>Everything we do is kinesthetic.  When you show students the path of the sun you can use the students’ own kinesthetic motion to fully engage their minds in the experience. </a:t>
            </a:r>
          </a:p>
          <a:p>
            <a:pPr>
              <a:buNone/>
            </a:pPr>
            <a:endParaRPr lang="en-US" sz="2800" dirty="0" smtClean="0"/>
          </a:p>
          <a:p>
            <a:pPr>
              <a:buNone/>
            </a:pPr>
            <a:r>
              <a:rPr lang="en-US" sz="2800" i="1" dirty="0" smtClean="0"/>
              <a:t>Third grade teacher: </a:t>
            </a:r>
            <a:r>
              <a:rPr lang="en-US" dirty="0" smtClean="0">
                <a:solidFill>
                  <a:schemeClr val="accent2">
                    <a:lumMod val="50000"/>
                  </a:schemeClr>
                </a:solidFill>
              </a:rPr>
              <a:t>“Don’t be afraid to try and the kinesthetic approach really works!”</a:t>
            </a:r>
          </a:p>
          <a:p>
            <a:pPr>
              <a:buNone/>
            </a:pPr>
            <a:endParaRPr lang="en-US" i="1" dirty="0" smtClean="0"/>
          </a:p>
          <a:p>
            <a:endParaRPr lang="en-US" dirty="0"/>
          </a:p>
        </p:txBody>
      </p:sp>
      <p:sp>
        <p:nvSpPr>
          <p:cNvPr id="5" name="Rectangle 4"/>
          <p:cNvSpPr/>
          <p:nvPr/>
        </p:nvSpPr>
        <p:spPr>
          <a:xfrm>
            <a:off x="0" y="6211669"/>
            <a:ext cx="9144000" cy="646331"/>
          </a:xfrm>
          <a:prstGeom prst="rect">
            <a:avLst/>
          </a:prstGeom>
        </p:spPr>
        <p:txBody>
          <a:bodyPr wrap="square">
            <a:spAutoFit/>
          </a:bodyPr>
          <a:lstStyle/>
          <a:p>
            <a:r>
              <a:rPr lang="en-US" dirty="0" smtClean="0">
                <a:solidFill>
                  <a:schemeClr val="bg1">
                    <a:lumMod val="50000"/>
                  </a:schemeClr>
                </a:solidFill>
              </a:rPr>
              <a:t>   </a:t>
            </a:r>
            <a:r>
              <a:rPr lang="en-US" dirty="0" smtClean="0">
                <a:solidFill>
                  <a:schemeClr val="accent3">
                    <a:lumMod val="50000"/>
                  </a:schemeClr>
                </a:solidFill>
              </a:rPr>
              <a:t>NSTA 2010					Julia Plummer (Arcadia University) </a:t>
            </a:r>
          </a:p>
          <a:p>
            <a:r>
              <a:rPr lang="en-US" dirty="0" smtClean="0">
                <a:solidFill>
                  <a:schemeClr val="accent3">
                    <a:lumMod val="50000"/>
                  </a:schemeClr>
                </a:solidFill>
              </a:rPr>
              <a:t>   Using Children’s Observations		          Cynthia Slagle (Colonial School District)</a:t>
            </a:r>
            <a:endParaRPr lang="en-US" dirty="0">
              <a:solidFill>
                <a:schemeClr val="accent3">
                  <a:lumMod val="50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Prior Knowledge</a:t>
            </a:r>
            <a:br>
              <a:rPr lang="en-US" dirty="0" smtClean="0"/>
            </a:br>
            <a:r>
              <a:rPr lang="en-US" sz="2700" dirty="0" smtClean="0"/>
              <a:t>What do you think? What do your students think?</a:t>
            </a:r>
            <a:endParaRPr lang="en-US" sz="2700" dirty="0"/>
          </a:p>
        </p:txBody>
      </p:sp>
      <p:sp>
        <p:nvSpPr>
          <p:cNvPr id="3" name="Content Placeholder 2"/>
          <p:cNvSpPr>
            <a:spLocks noGrp="1"/>
          </p:cNvSpPr>
          <p:nvPr>
            <p:ph idx="1"/>
          </p:nvPr>
        </p:nvSpPr>
        <p:spPr/>
        <p:txBody>
          <a:bodyPr>
            <a:normAutofit/>
          </a:bodyPr>
          <a:lstStyle/>
          <a:p>
            <a:pPr lvl="0"/>
            <a:r>
              <a:rPr lang="en-US" sz="2800" dirty="0" smtClean="0"/>
              <a:t>Do the stars appear to move at night?  Why or why not?</a:t>
            </a:r>
            <a:endParaRPr lang="en-US" sz="2400" dirty="0" smtClean="0"/>
          </a:p>
          <a:p>
            <a:pPr lvl="0"/>
            <a:r>
              <a:rPr lang="en-US" sz="2800" dirty="0" smtClean="0"/>
              <a:t>Here is the sun (poster).  How big would the sun be on that scale?</a:t>
            </a:r>
            <a:endParaRPr lang="en-US" sz="2400" dirty="0" smtClean="0"/>
          </a:p>
          <a:p>
            <a:pPr lvl="1"/>
            <a:r>
              <a:rPr lang="en-US" sz="2400" dirty="0" smtClean="0"/>
              <a:t>How far away would you put the earth from the model sun? </a:t>
            </a:r>
            <a:endParaRPr lang="en-US" sz="2000" dirty="0" smtClean="0"/>
          </a:p>
          <a:p>
            <a:pPr lvl="1"/>
            <a:r>
              <a:rPr lang="en-US" sz="2400" dirty="0" smtClean="0"/>
              <a:t>Where would the stars be?</a:t>
            </a:r>
            <a:endParaRPr lang="en-US" sz="2400" dirty="0"/>
          </a:p>
        </p:txBody>
      </p:sp>
      <p:sp>
        <p:nvSpPr>
          <p:cNvPr id="4" name="Rectangle 3"/>
          <p:cNvSpPr/>
          <p:nvPr/>
        </p:nvSpPr>
        <p:spPr>
          <a:xfrm>
            <a:off x="0" y="6211669"/>
            <a:ext cx="9144000" cy="646331"/>
          </a:xfrm>
          <a:prstGeom prst="rect">
            <a:avLst/>
          </a:prstGeom>
        </p:spPr>
        <p:txBody>
          <a:bodyPr wrap="square">
            <a:spAutoFit/>
          </a:bodyPr>
          <a:lstStyle/>
          <a:p>
            <a:r>
              <a:rPr lang="en-US" dirty="0" smtClean="0">
                <a:solidFill>
                  <a:schemeClr val="bg1">
                    <a:lumMod val="50000"/>
                  </a:schemeClr>
                </a:solidFill>
              </a:rPr>
              <a:t>   </a:t>
            </a:r>
            <a:r>
              <a:rPr lang="en-US" dirty="0" smtClean="0">
                <a:solidFill>
                  <a:schemeClr val="accent3">
                    <a:lumMod val="50000"/>
                  </a:schemeClr>
                </a:solidFill>
              </a:rPr>
              <a:t>NSTA 2010					Julia Plummer (Arcadia University) </a:t>
            </a:r>
          </a:p>
          <a:p>
            <a:r>
              <a:rPr lang="en-US" dirty="0" smtClean="0">
                <a:solidFill>
                  <a:schemeClr val="accent3">
                    <a:lumMod val="50000"/>
                  </a:schemeClr>
                </a:solidFill>
              </a:rPr>
              <a:t>   Using Children’s Observations		          Cynthia Slagle (Colonial School District)</a:t>
            </a:r>
            <a:endParaRPr lang="en-US" dirty="0">
              <a:solidFill>
                <a:schemeClr val="accent3">
                  <a:lumMod val="50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Progression Levels</a:t>
            </a:r>
            <a:endParaRPr lang="en-US" dirty="0"/>
          </a:p>
        </p:txBody>
      </p:sp>
      <p:sp>
        <p:nvSpPr>
          <p:cNvPr id="3" name="Content Placeholder 2"/>
          <p:cNvSpPr>
            <a:spLocks noGrp="1"/>
          </p:cNvSpPr>
          <p:nvPr>
            <p:ph idx="1"/>
          </p:nvPr>
        </p:nvSpPr>
        <p:spPr/>
        <p:txBody>
          <a:bodyPr>
            <a:normAutofit/>
          </a:bodyPr>
          <a:lstStyle/>
          <a:p>
            <a:r>
              <a:rPr lang="en-US" b="1" dirty="0" smtClean="0"/>
              <a:t>Naïve</a:t>
            </a:r>
            <a:r>
              <a:rPr lang="en-US" dirty="0" smtClean="0"/>
              <a:t>: Believes that what we observe happening in the sky is what is actually happening </a:t>
            </a:r>
          </a:p>
          <a:p>
            <a:pPr lvl="1"/>
            <a:r>
              <a:rPr lang="en-US" dirty="0" smtClean="0"/>
              <a:t>e.g. Sun rises/sets because it is actually moving up and down</a:t>
            </a:r>
          </a:p>
          <a:p>
            <a:r>
              <a:rPr lang="en-US" b="1" dirty="0" smtClean="0">
                <a:solidFill>
                  <a:schemeClr val="bg1">
                    <a:lumMod val="50000"/>
                  </a:schemeClr>
                </a:solidFill>
              </a:rPr>
              <a:t>Synthetic  </a:t>
            </a:r>
            <a:r>
              <a:rPr lang="en-US" dirty="0" smtClean="0">
                <a:solidFill>
                  <a:schemeClr val="bg1">
                    <a:lumMod val="50000"/>
                  </a:schemeClr>
                </a:solidFill>
                <a:sym typeface="Wingdings" pitchFamily="2" charset="2"/>
              </a:rPr>
              <a:t> next slide</a:t>
            </a:r>
            <a:endParaRPr lang="en-US" dirty="0" smtClean="0">
              <a:solidFill>
                <a:schemeClr val="bg1">
                  <a:lumMod val="50000"/>
                </a:schemeClr>
              </a:solidFill>
            </a:endParaRPr>
          </a:p>
          <a:p>
            <a:r>
              <a:rPr lang="en-US" b="1" dirty="0" smtClean="0">
                <a:solidFill>
                  <a:schemeClr val="bg1">
                    <a:lumMod val="50000"/>
                  </a:schemeClr>
                </a:solidFill>
              </a:rPr>
              <a:t>Scientific</a:t>
            </a:r>
            <a:r>
              <a:rPr lang="en-US" dirty="0" smtClean="0">
                <a:solidFill>
                  <a:schemeClr val="bg1">
                    <a:lumMod val="50000"/>
                  </a:schemeClr>
                </a:solidFill>
                <a:sym typeface="Wingdings" pitchFamily="2" charset="2"/>
              </a:rPr>
              <a:t>  next slide</a:t>
            </a:r>
            <a:endParaRPr lang="en-US" b="1" dirty="0">
              <a:solidFill>
                <a:schemeClr val="bg1">
                  <a:lumMod val="50000"/>
                </a:schemeClr>
              </a:solidFill>
            </a:endParaRPr>
          </a:p>
        </p:txBody>
      </p:sp>
      <p:sp>
        <p:nvSpPr>
          <p:cNvPr id="4" name="TextBox 3"/>
          <p:cNvSpPr txBox="1"/>
          <p:nvPr/>
        </p:nvSpPr>
        <p:spPr>
          <a:xfrm>
            <a:off x="4117111" y="5181600"/>
            <a:ext cx="5026889" cy="369332"/>
          </a:xfrm>
          <a:prstGeom prst="rect">
            <a:avLst/>
          </a:prstGeom>
          <a:noFill/>
        </p:spPr>
        <p:txBody>
          <a:bodyPr wrap="none" rtlCol="0">
            <a:spAutoFit/>
          </a:bodyPr>
          <a:lstStyle/>
          <a:p>
            <a:r>
              <a:rPr lang="en-US" dirty="0" smtClean="0"/>
              <a:t>Plummer &amp; Slagle, 2009; Vosniadou &amp; Brewer, 1994</a:t>
            </a:r>
            <a:endParaRPr lang="en-US" dirty="0"/>
          </a:p>
        </p:txBody>
      </p:sp>
      <p:sp>
        <p:nvSpPr>
          <p:cNvPr id="5" name="Rectangle 4"/>
          <p:cNvSpPr/>
          <p:nvPr/>
        </p:nvSpPr>
        <p:spPr>
          <a:xfrm>
            <a:off x="0" y="6211669"/>
            <a:ext cx="9144000" cy="646331"/>
          </a:xfrm>
          <a:prstGeom prst="rect">
            <a:avLst/>
          </a:prstGeom>
        </p:spPr>
        <p:txBody>
          <a:bodyPr wrap="square">
            <a:spAutoFit/>
          </a:bodyPr>
          <a:lstStyle/>
          <a:p>
            <a:r>
              <a:rPr lang="en-US" dirty="0" smtClean="0">
                <a:solidFill>
                  <a:schemeClr val="bg1">
                    <a:lumMod val="50000"/>
                  </a:schemeClr>
                </a:solidFill>
              </a:rPr>
              <a:t>   </a:t>
            </a:r>
            <a:r>
              <a:rPr lang="en-US" dirty="0" smtClean="0">
                <a:solidFill>
                  <a:schemeClr val="accent3">
                    <a:lumMod val="50000"/>
                  </a:schemeClr>
                </a:solidFill>
              </a:rPr>
              <a:t>NSTA 2010					Julia Plummer (Arcadia University) </a:t>
            </a:r>
          </a:p>
          <a:p>
            <a:r>
              <a:rPr lang="en-US" dirty="0" smtClean="0">
                <a:solidFill>
                  <a:schemeClr val="accent3">
                    <a:lumMod val="50000"/>
                  </a:schemeClr>
                </a:solidFill>
              </a:rPr>
              <a:t>   Using Children’s Observations		          Cynthia Slagle (Colonial School District)</a:t>
            </a:r>
            <a:endParaRPr lang="en-US" dirty="0">
              <a:solidFill>
                <a:schemeClr val="accent3">
                  <a:lumMod val="50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Progression Levels</a:t>
            </a:r>
            <a:endParaRPr lang="en-US" dirty="0"/>
          </a:p>
        </p:txBody>
      </p:sp>
      <p:sp>
        <p:nvSpPr>
          <p:cNvPr id="3" name="Content Placeholder 2"/>
          <p:cNvSpPr>
            <a:spLocks noGrp="1"/>
          </p:cNvSpPr>
          <p:nvPr>
            <p:ph idx="1"/>
          </p:nvPr>
        </p:nvSpPr>
        <p:spPr/>
        <p:txBody>
          <a:bodyPr>
            <a:normAutofit lnSpcReduction="10000"/>
          </a:bodyPr>
          <a:lstStyle/>
          <a:p>
            <a:r>
              <a:rPr lang="en-US" b="1" dirty="0" smtClean="0">
                <a:solidFill>
                  <a:schemeClr val="bg1">
                    <a:lumMod val="50000"/>
                  </a:schemeClr>
                </a:solidFill>
              </a:rPr>
              <a:t>Naïve</a:t>
            </a:r>
            <a:endParaRPr lang="en-US" dirty="0" smtClean="0">
              <a:solidFill>
                <a:schemeClr val="bg1">
                  <a:lumMod val="50000"/>
                </a:schemeClr>
              </a:solidFill>
            </a:endParaRPr>
          </a:p>
          <a:p>
            <a:r>
              <a:rPr lang="en-US" b="1" dirty="0" smtClean="0"/>
              <a:t>Synthetic:</a:t>
            </a:r>
            <a:r>
              <a:rPr lang="en-US" dirty="0" smtClean="0"/>
              <a:t> Combines aspects of the naïve view with aspects of scientific explanations.  </a:t>
            </a:r>
          </a:p>
          <a:p>
            <a:pPr lvl="1"/>
            <a:r>
              <a:rPr lang="en-US" i="1" dirty="0" smtClean="0"/>
              <a:t>Lower level synthetic</a:t>
            </a:r>
            <a:r>
              <a:rPr lang="en-US" dirty="0" smtClean="0"/>
              <a:t>: Sun rises/sets because sun goes up and down but earth also spins to face us towards and away from Sun.  </a:t>
            </a:r>
          </a:p>
          <a:p>
            <a:pPr lvl="1"/>
            <a:r>
              <a:rPr lang="en-US" i="1" dirty="0" smtClean="0"/>
              <a:t>Upper level synthetic: </a:t>
            </a:r>
            <a:r>
              <a:rPr lang="en-US" dirty="0" smtClean="0"/>
              <a:t>Sun rises/sets because of earth’s rotation but moon rises/sets because moon goes around earth every day.</a:t>
            </a:r>
            <a:endParaRPr lang="en-US" i="1" dirty="0" smtClean="0"/>
          </a:p>
          <a:p>
            <a:r>
              <a:rPr lang="en-US" b="1" dirty="0" smtClean="0">
                <a:solidFill>
                  <a:schemeClr val="bg1">
                    <a:lumMod val="50000"/>
                  </a:schemeClr>
                </a:solidFill>
              </a:rPr>
              <a:t>Scientific</a:t>
            </a:r>
            <a:r>
              <a:rPr lang="en-US" dirty="0" smtClean="0">
                <a:solidFill>
                  <a:schemeClr val="bg1">
                    <a:lumMod val="50000"/>
                  </a:schemeClr>
                </a:solidFill>
                <a:sym typeface="Wingdings" pitchFamily="2" charset="2"/>
              </a:rPr>
              <a:t>  next slide</a:t>
            </a:r>
            <a:endParaRPr lang="en-US" b="1" dirty="0">
              <a:solidFill>
                <a:schemeClr val="bg1">
                  <a:lumMod val="50000"/>
                </a:schemeClr>
              </a:solidFill>
            </a:endParaRPr>
          </a:p>
        </p:txBody>
      </p:sp>
      <p:sp>
        <p:nvSpPr>
          <p:cNvPr id="4" name="Rectangle 3"/>
          <p:cNvSpPr/>
          <p:nvPr/>
        </p:nvSpPr>
        <p:spPr>
          <a:xfrm>
            <a:off x="0" y="6211669"/>
            <a:ext cx="9144000" cy="646331"/>
          </a:xfrm>
          <a:prstGeom prst="rect">
            <a:avLst/>
          </a:prstGeom>
        </p:spPr>
        <p:txBody>
          <a:bodyPr wrap="square">
            <a:spAutoFit/>
          </a:bodyPr>
          <a:lstStyle/>
          <a:p>
            <a:r>
              <a:rPr lang="en-US" dirty="0" smtClean="0">
                <a:solidFill>
                  <a:schemeClr val="bg1">
                    <a:lumMod val="50000"/>
                  </a:schemeClr>
                </a:solidFill>
              </a:rPr>
              <a:t>   </a:t>
            </a:r>
            <a:r>
              <a:rPr lang="en-US" dirty="0" smtClean="0">
                <a:solidFill>
                  <a:schemeClr val="accent3">
                    <a:lumMod val="50000"/>
                  </a:schemeClr>
                </a:solidFill>
              </a:rPr>
              <a:t>NSTA 2010					Julia Plummer (Arcadia University) </a:t>
            </a:r>
          </a:p>
          <a:p>
            <a:r>
              <a:rPr lang="en-US" dirty="0" smtClean="0">
                <a:solidFill>
                  <a:schemeClr val="accent3">
                    <a:lumMod val="50000"/>
                  </a:schemeClr>
                </a:solidFill>
              </a:rPr>
              <a:t>   Using Children’s Observations		          Cynthia Slagle (Colonial School District)</a:t>
            </a:r>
            <a:endParaRPr lang="en-US" dirty="0">
              <a:solidFill>
                <a:schemeClr val="accent3">
                  <a:lumMod val="50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Progression Levels</a:t>
            </a:r>
            <a:endParaRPr lang="en-US" dirty="0"/>
          </a:p>
        </p:txBody>
      </p:sp>
      <p:sp>
        <p:nvSpPr>
          <p:cNvPr id="3" name="Content Placeholder 2"/>
          <p:cNvSpPr>
            <a:spLocks noGrp="1"/>
          </p:cNvSpPr>
          <p:nvPr>
            <p:ph idx="1"/>
          </p:nvPr>
        </p:nvSpPr>
        <p:spPr/>
        <p:txBody>
          <a:bodyPr>
            <a:normAutofit/>
          </a:bodyPr>
          <a:lstStyle/>
          <a:p>
            <a:r>
              <a:rPr lang="en-US" b="1" dirty="0" smtClean="0">
                <a:solidFill>
                  <a:schemeClr val="bg1">
                    <a:lumMod val="50000"/>
                  </a:schemeClr>
                </a:solidFill>
              </a:rPr>
              <a:t>Naïve</a:t>
            </a:r>
            <a:endParaRPr lang="en-US" dirty="0" smtClean="0">
              <a:solidFill>
                <a:schemeClr val="bg1">
                  <a:lumMod val="50000"/>
                </a:schemeClr>
              </a:solidFill>
            </a:endParaRPr>
          </a:p>
          <a:p>
            <a:r>
              <a:rPr lang="en-US" b="1" dirty="0" smtClean="0">
                <a:solidFill>
                  <a:schemeClr val="bg1">
                    <a:lumMod val="50000"/>
                  </a:schemeClr>
                </a:solidFill>
              </a:rPr>
              <a:t>Synthetic</a:t>
            </a:r>
          </a:p>
          <a:p>
            <a:r>
              <a:rPr lang="en-US" b="1" dirty="0" smtClean="0"/>
              <a:t>Scientific</a:t>
            </a:r>
            <a:r>
              <a:rPr lang="en-US" dirty="0" smtClean="0"/>
              <a:t>:  Applies earth’s rotation to explain the apparent rising/setting of sun, moon and stars on a daily basis</a:t>
            </a:r>
          </a:p>
          <a:p>
            <a:pPr lvl="1"/>
            <a:r>
              <a:rPr lang="en-US" b="1" dirty="0" smtClean="0"/>
              <a:t>More advanced: </a:t>
            </a:r>
            <a:r>
              <a:rPr lang="en-US" dirty="0" smtClean="0"/>
              <a:t>Knows that Moon orbits once </a:t>
            </a:r>
            <a:r>
              <a:rPr lang="en-US" dirty="0" smtClean="0">
                <a:solidFill>
                  <a:srgbClr val="0070C0"/>
                </a:solidFill>
              </a:rPr>
              <a:t>every ~28 days* </a:t>
            </a:r>
            <a:r>
              <a:rPr lang="en-US" dirty="0" smtClean="0"/>
              <a:t>but that this does not cause moon to appear to rise/set</a:t>
            </a:r>
            <a:endParaRPr lang="en-US" b="1" dirty="0"/>
          </a:p>
        </p:txBody>
      </p:sp>
      <p:sp>
        <p:nvSpPr>
          <p:cNvPr id="4" name="Rectangle 3"/>
          <p:cNvSpPr/>
          <p:nvPr/>
        </p:nvSpPr>
        <p:spPr>
          <a:xfrm>
            <a:off x="0" y="6211669"/>
            <a:ext cx="9144000" cy="646331"/>
          </a:xfrm>
          <a:prstGeom prst="rect">
            <a:avLst/>
          </a:prstGeom>
        </p:spPr>
        <p:txBody>
          <a:bodyPr wrap="square">
            <a:spAutoFit/>
          </a:bodyPr>
          <a:lstStyle/>
          <a:p>
            <a:r>
              <a:rPr lang="en-US" dirty="0" smtClean="0">
                <a:solidFill>
                  <a:schemeClr val="bg1">
                    <a:lumMod val="50000"/>
                  </a:schemeClr>
                </a:solidFill>
              </a:rPr>
              <a:t>   </a:t>
            </a:r>
            <a:r>
              <a:rPr lang="en-US" dirty="0" smtClean="0">
                <a:solidFill>
                  <a:schemeClr val="accent3">
                    <a:lumMod val="50000"/>
                  </a:schemeClr>
                </a:solidFill>
              </a:rPr>
              <a:t>NSTA 2010					Julia Plummer (Arcadia University) </a:t>
            </a:r>
          </a:p>
          <a:p>
            <a:r>
              <a:rPr lang="en-US" dirty="0" smtClean="0">
                <a:solidFill>
                  <a:schemeClr val="accent3">
                    <a:lumMod val="50000"/>
                  </a:schemeClr>
                </a:solidFill>
              </a:rPr>
              <a:t>   Using Children’s Observations		          Cynthia Slagle (Colonial School District)</a:t>
            </a:r>
            <a:endParaRPr lang="en-US" dirty="0">
              <a:solidFill>
                <a:schemeClr val="accent3">
                  <a:lumMod val="50000"/>
                </a:schemeClr>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Kinesthetic </a:t>
            </a:r>
            <a:r>
              <a:rPr lang="en-US" dirty="0" err="1" smtClean="0"/>
              <a:t>vs</a:t>
            </a:r>
            <a:r>
              <a:rPr lang="en-US" dirty="0" smtClean="0"/>
              <a:t> Traditional instruction</a:t>
            </a:r>
            <a:endParaRPr lang="en-US" dirty="0"/>
          </a:p>
        </p:txBody>
      </p:sp>
      <p:sp>
        <p:nvSpPr>
          <p:cNvPr id="4" name="Text Placeholder 3"/>
          <p:cNvSpPr>
            <a:spLocks noGrp="1"/>
          </p:cNvSpPr>
          <p:nvPr>
            <p:ph type="body" idx="1"/>
          </p:nvPr>
        </p:nvSpPr>
        <p:spPr/>
        <p:txBody>
          <a:bodyPr>
            <a:normAutofit fontScale="92500" lnSpcReduction="20000"/>
          </a:bodyPr>
          <a:lstStyle/>
          <a:p>
            <a:r>
              <a:rPr lang="en-US" dirty="0" smtClean="0"/>
              <a:t>Kinesthetic (explaining observations)</a:t>
            </a:r>
            <a:endParaRPr lang="en-US" dirty="0"/>
          </a:p>
        </p:txBody>
      </p:sp>
      <p:sp>
        <p:nvSpPr>
          <p:cNvPr id="5" name="Content Placeholder 4"/>
          <p:cNvSpPr>
            <a:spLocks noGrp="1"/>
          </p:cNvSpPr>
          <p:nvPr>
            <p:ph sz="half" idx="2"/>
          </p:nvPr>
        </p:nvSpPr>
        <p:spPr/>
        <p:txBody>
          <a:bodyPr/>
          <a:lstStyle/>
          <a:p>
            <a:r>
              <a:rPr lang="en-US" dirty="0" smtClean="0">
                <a:solidFill>
                  <a:schemeClr val="tx2"/>
                </a:solidFill>
              </a:rPr>
              <a:t>Began mostly synthetic explanations</a:t>
            </a:r>
          </a:p>
          <a:p>
            <a:r>
              <a:rPr lang="en-US" dirty="0" smtClean="0">
                <a:solidFill>
                  <a:schemeClr val="accent2"/>
                </a:solidFill>
              </a:rPr>
              <a:t>Moved to 50% SCIENTIFIC explanations</a:t>
            </a:r>
          </a:p>
          <a:p>
            <a:r>
              <a:rPr lang="en-US" dirty="0" smtClean="0">
                <a:solidFill>
                  <a:schemeClr val="accent3">
                    <a:lumMod val="50000"/>
                  </a:schemeClr>
                </a:solidFill>
              </a:rPr>
              <a:t>Moved to mostly scientific descriptions of OBSERVATIONS</a:t>
            </a:r>
          </a:p>
        </p:txBody>
      </p:sp>
      <p:sp>
        <p:nvSpPr>
          <p:cNvPr id="6" name="Text Placeholder 5"/>
          <p:cNvSpPr>
            <a:spLocks noGrp="1"/>
          </p:cNvSpPr>
          <p:nvPr>
            <p:ph type="body" sz="quarter" idx="3"/>
          </p:nvPr>
        </p:nvSpPr>
        <p:spPr/>
        <p:txBody>
          <a:bodyPr>
            <a:normAutofit fontScale="92500" lnSpcReduction="20000"/>
          </a:bodyPr>
          <a:lstStyle/>
          <a:p>
            <a:r>
              <a:rPr lang="en-US" dirty="0" smtClean="0"/>
              <a:t>Traditional (Definitions and sun-centered model)</a:t>
            </a:r>
            <a:endParaRPr lang="en-US" dirty="0"/>
          </a:p>
        </p:txBody>
      </p:sp>
      <p:sp>
        <p:nvSpPr>
          <p:cNvPr id="7" name="Content Placeholder 6"/>
          <p:cNvSpPr>
            <a:spLocks noGrp="1"/>
          </p:cNvSpPr>
          <p:nvPr>
            <p:ph sz="quarter" idx="4"/>
          </p:nvPr>
        </p:nvSpPr>
        <p:spPr/>
        <p:txBody>
          <a:bodyPr/>
          <a:lstStyle/>
          <a:p>
            <a:r>
              <a:rPr lang="en-US" dirty="0" smtClean="0">
                <a:solidFill>
                  <a:schemeClr val="tx2"/>
                </a:solidFill>
              </a:rPr>
              <a:t>Began half naïve/ half synthetic explanations</a:t>
            </a:r>
          </a:p>
          <a:p>
            <a:r>
              <a:rPr lang="en-US" dirty="0" smtClean="0">
                <a:solidFill>
                  <a:schemeClr val="accent2"/>
                </a:solidFill>
              </a:rPr>
              <a:t>Moved to mostly synthetic explanations</a:t>
            </a:r>
          </a:p>
          <a:p>
            <a:r>
              <a:rPr lang="en-US" dirty="0" smtClean="0">
                <a:solidFill>
                  <a:schemeClr val="accent3">
                    <a:lumMod val="50000"/>
                  </a:schemeClr>
                </a:solidFill>
              </a:rPr>
              <a:t>Descriptions of observations REGRESSED (less scientific)</a:t>
            </a:r>
            <a:endParaRPr lang="en-US" dirty="0">
              <a:solidFill>
                <a:schemeClr val="accent3">
                  <a:lumMod val="50000"/>
                </a:schemeClr>
              </a:solidFill>
            </a:endParaRPr>
          </a:p>
        </p:txBody>
      </p:sp>
      <p:sp>
        <p:nvSpPr>
          <p:cNvPr id="8" name="Rectangle 7"/>
          <p:cNvSpPr/>
          <p:nvPr/>
        </p:nvSpPr>
        <p:spPr>
          <a:xfrm>
            <a:off x="0" y="6211669"/>
            <a:ext cx="9144000" cy="646331"/>
          </a:xfrm>
          <a:prstGeom prst="rect">
            <a:avLst/>
          </a:prstGeom>
        </p:spPr>
        <p:txBody>
          <a:bodyPr wrap="square">
            <a:spAutoFit/>
          </a:bodyPr>
          <a:lstStyle/>
          <a:p>
            <a:r>
              <a:rPr lang="en-US" dirty="0" smtClean="0">
                <a:solidFill>
                  <a:schemeClr val="bg1">
                    <a:lumMod val="50000"/>
                  </a:schemeClr>
                </a:solidFill>
              </a:rPr>
              <a:t>   </a:t>
            </a:r>
            <a:r>
              <a:rPr lang="en-US" dirty="0" smtClean="0">
                <a:solidFill>
                  <a:schemeClr val="accent3">
                    <a:lumMod val="50000"/>
                  </a:schemeClr>
                </a:solidFill>
              </a:rPr>
              <a:t>NSTA 2010					Julia Plummer (Arcadia University) </a:t>
            </a:r>
          </a:p>
          <a:p>
            <a:r>
              <a:rPr lang="en-US" dirty="0" smtClean="0">
                <a:solidFill>
                  <a:schemeClr val="accent3">
                    <a:lumMod val="50000"/>
                  </a:schemeClr>
                </a:solidFill>
              </a:rPr>
              <a:t>   Using Children’s Observations		          Cynthia Slagle (Colonial School District)</a:t>
            </a:r>
            <a:endParaRPr lang="en-US" dirty="0">
              <a:solidFill>
                <a:schemeClr val="accent3">
                  <a:lumMod val="50000"/>
                </a:schemeClr>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576</TotalTime>
  <Words>959</Words>
  <Application>Microsoft Office PowerPoint</Application>
  <PresentationFormat>On-screen Show (4:3)</PresentationFormat>
  <Paragraphs>101</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Using Children’s Observations to Guide Explanations in Astronomy</vt:lpstr>
      <vt:lpstr>Download materials from this session</vt:lpstr>
      <vt:lpstr>Three goals for this session</vt:lpstr>
      <vt:lpstr>Kinesthetic learning</vt:lpstr>
      <vt:lpstr>Prior Knowledge What do you think? What do your students think?</vt:lpstr>
      <vt:lpstr>Learning Progression Levels</vt:lpstr>
      <vt:lpstr>Learning Progression Levels</vt:lpstr>
      <vt:lpstr>Learning Progression Levels</vt:lpstr>
      <vt:lpstr>Kinesthetic vs Traditional instruction</vt:lpstr>
      <vt:lpstr>Implemented kinesthetic curriculum in 3rd grade classrooms</vt:lpstr>
      <vt:lpstr>Slide 11</vt:lpstr>
      <vt:lpstr>Slide 12</vt:lpstr>
      <vt:lpstr>Return to the Main Themes</vt:lpstr>
      <vt:lpstr>Slide 14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Moonstruck Professional Development</dc:title>
  <dc:creator/>
  <cp:lastModifiedBy>plummerj</cp:lastModifiedBy>
  <cp:revision>70</cp:revision>
  <dcterms:created xsi:type="dcterms:W3CDTF">2006-08-16T00:00:00Z</dcterms:created>
  <dcterms:modified xsi:type="dcterms:W3CDTF">2010-03-18T00:24:02Z</dcterms:modified>
</cp:coreProperties>
</file>